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7077075" cy="9363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adne Reynolds" initials="AR" lastIdx="1" clrIdx="0">
    <p:extLst>
      <p:ext uri="{19B8F6BF-5375-455C-9EA6-DF929625EA0E}">
        <p15:presenceInfo xmlns:p15="http://schemas.microsoft.com/office/powerpoint/2012/main" userId="S-1-5-21-4211037261-3486644963-2021179342-11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000"/>
    <a:srgbClr val="FFCC00"/>
    <a:srgbClr val="7FB2DD"/>
    <a:srgbClr val="6EB0D8"/>
    <a:srgbClr val="6EA8D8"/>
    <a:srgbClr val="996600"/>
    <a:srgbClr val="CC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1" autoAdjust="0"/>
    <p:restoredTop sz="94660"/>
  </p:normalViewPr>
  <p:slideViewPr>
    <p:cSldViewPr>
      <p:cViewPr>
        <p:scale>
          <a:sx n="73" d="100"/>
          <a:sy n="73" d="100"/>
        </p:scale>
        <p:origin x="1470" y="13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4008705"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181225" y="701675"/>
            <a:ext cx="2714625"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7708" y="4447461"/>
            <a:ext cx="5661660"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93296"/>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008705" y="8893296"/>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a:defRPr sz="1200"/>
            </a:lvl1pPr>
          </a:lstStyle>
          <a:p>
            <a:fld id="{EA68AED5-DEBB-4F63-AF4A-9BD40EC6BB31}" type="slidenum">
              <a:rPr lang="en-US" altLang="en-US"/>
              <a:pPr/>
              <a:t>‹#›</a:t>
            </a:fld>
            <a:endParaRPr lang="en-US" altLang="en-US"/>
          </a:p>
        </p:txBody>
      </p:sp>
    </p:spTree>
    <p:extLst>
      <p:ext uri="{BB962C8B-B14F-4D97-AF65-F5344CB8AC3E}">
        <p14:creationId xmlns:p14="http://schemas.microsoft.com/office/powerpoint/2010/main" val="695685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63233" indent="-293551" eaLnBrk="0" hangingPunct="0">
              <a:defRPr>
                <a:solidFill>
                  <a:schemeClr val="tx1"/>
                </a:solidFill>
                <a:latin typeface="Arial" panose="020B0604020202020204" pitchFamily="34" charset="0"/>
              </a:defRPr>
            </a:lvl2pPr>
            <a:lvl3pPr marL="1174204" indent="-234841" eaLnBrk="0" hangingPunct="0">
              <a:defRPr>
                <a:solidFill>
                  <a:schemeClr val="tx1"/>
                </a:solidFill>
                <a:latin typeface="Arial" panose="020B0604020202020204" pitchFamily="34" charset="0"/>
              </a:defRPr>
            </a:lvl3pPr>
            <a:lvl4pPr marL="1643885" indent="-234841" eaLnBrk="0" hangingPunct="0">
              <a:defRPr>
                <a:solidFill>
                  <a:schemeClr val="tx1"/>
                </a:solidFill>
                <a:latin typeface="Arial" panose="020B0604020202020204" pitchFamily="34" charset="0"/>
              </a:defRPr>
            </a:lvl4pPr>
            <a:lvl5pPr marL="2113567" indent="-234841" eaLnBrk="0" hangingPunct="0">
              <a:defRPr>
                <a:solidFill>
                  <a:schemeClr val="tx1"/>
                </a:solidFill>
                <a:latin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64D181-DB49-4478-AF01-DEE3E4ED2DC3}" type="slidenum">
              <a:rPr lang="en-US" altLang="en-US"/>
              <a:pPr eaLnBrk="1" hangingPunct="1"/>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1976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63233" indent="-293551" eaLnBrk="0" hangingPunct="0">
              <a:defRPr>
                <a:solidFill>
                  <a:schemeClr val="tx1"/>
                </a:solidFill>
                <a:latin typeface="Arial" panose="020B0604020202020204" pitchFamily="34" charset="0"/>
              </a:defRPr>
            </a:lvl2pPr>
            <a:lvl3pPr marL="1174204" indent="-234841" eaLnBrk="0" hangingPunct="0">
              <a:defRPr>
                <a:solidFill>
                  <a:schemeClr val="tx1"/>
                </a:solidFill>
                <a:latin typeface="Arial" panose="020B0604020202020204" pitchFamily="34" charset="0"/>
              </a:defRPr>
            </a:lvl3pPr>
            <a:lvl4pPr marL="1643885" indent="-234841" eaLnBrk="0" hangingPunct="0">
              <a:defRPr>
                <a:solidFill>
                  <a:schemeClr val="tx1"/>
                </a:solidFill>
                <a:latin typeface="Arial" panose="020B0604020202020204" pitchFamily="34" charset="0"/>
              </a:defRPr>
            </a:lvl4pPr>
            <a:lvl5pPr marL="2113567" indent="-234841" eaLnBrk="0" hangingPunct="0">
              <a:defRPr>
                <a:solidFill>
                  <a:schemeClr val="tx1"/>
                </a:solidFill>
                <a:latin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2B325C-4606-4B99-9572-6D2F1E03993B}" type="slidenum">
              <a:rPr lang="en-US" altLang="en-US"/>
              <a:pPr eaLnBrk="1" hangingPunct="1"/>
              <a:t>2</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3523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3" y="3124200"/>
            <a:ext cx="6607175" cy="21558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225" y="5699125"/>
            <a:ext cx="5441950" cy="2571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294DDF-BCA4-4859-A098-CFF8DA8C7C05}" type="slidenum">
              <a:rPr lang="en-US" altLang="en-US"/>
              <a:pPr/>
              <a:t>‹#›</a:t>
            </a:fld>
            <a:endParaRPr lang="en-US" altLang="en-US"/>
          </a:p>
        </p:txBody>
      </p:sp>
    </p:spTree>
    <p:extLst>
      <p:ext uri="{BB962C8B-B14F-4D97-AF65-F5344CB8AC3E}">
        <p14:creationId xmlns:p14="http://schemas.microsoft.com/office/powerpoint/2010/main" val="698993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AC3AAC-4EFE-4540-83ED-180E31AD97F1}" type="slidenum">
              <a:rPr lang="en-US" altLang="en-US"/>
              <a:pPr/>
              <a:t>‹#›</a:t>
            </a:fld>
            <a:endParaRPr lang="en-US" altLang="en-US"/>
          </a:p>
        </p:txBody>
      </p:sp>
    </p:spTree>
    <p:extLst>
      <p:ext uri="{BB962C8B-B14F-4D97-AF65-F5344CB8AC3E}">
        <p14:creationId xmlns:p14="http://schemas.microsoft.com/office/powerpoint/2010/main" val="230395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403225"/>
            <a:ext cx="1747838" cy="858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938" y="403225"/>
            <a:ext cx="5094287" cy="858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DDBB17-871D-4F09-865C-8EEB5E8E438A}" type="slidenum">
              <a:rPr lang="en-US" altLang="en-US"/>
              <a:pPr/>
              <a:t>‹#›</a:t>
            </a:fld>
            <a:endParaRPr lang="en-US" altLang="en-US"/>
          </a:p>
        </p:txBody>
      </p:sp>
    </p:spTree>
    <p:extLst>
      <p:ext uri="{BB962C8B-B14F-4D97-AF65-F5344CB8AC3E}">
        <p14:creationId xmlns:p14="http://schemas.microsoft.com/office/powerpoint/2010/main" val="235249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0A91AF-A4D7-45C8-980F-CD129FE4872D}" type="slidenum">
              <a:rPr lang="en-US" altLang="en-US"/>
              <a:pPr/>
              <a:t>‹#›</a:t>
            </a:fld>
            <a:endParaRPr lang="en-US" altLang="en-US"/>
          </a:p>
        </p:txBody>
      </p:sp>
    </p:spTree>
    <p:extLst>
      <p:ext uri="{BB962C8B-B14F-4D97-AF65-F5344CB8AC3E}">
        <p14:creationId xmlns:p14="http://schemas.microsoft.com/office/powerpoint/2010/main" val="149527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63" y="6462713"/>
            <a:ext cx="6605587" cy="19986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4363" y="4262438"/>
            <a:ext cx="6605587" cy="22002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285060-EB4B-4CC5-824A-78D1FB0A459C}" type="slidenum">
              <a:rPr lang="en-US" altLang="en-US"/>
              <a:pPr/>
              <a:t>‹#›</a:t>
            </a:fld>
            <a:endParaRPr lang="en-US" altLang="en-US"/>
          </a:p>
        </p:txBody>
      </p:sp>
    </p:spTree>
    <p:extLst>
      <p:ext uri="{BB962C8B-B14F-4D97-AF65-F5344CB8AC3E}">
        <p14:creationId xmlns:p14="http://schemas.microsoft.com/office/powerpoint/2010/main" val="269611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938" y="2346325"/>
            <a:ext cx="3421062" cy="663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2346325"/>
            <a:ext cx="3421063" cy="663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0AC45BF-3C20-4F09-A958-E49F1D0D4411}" type="slidenum">
              <a:rPr lang="en-US" altLang="en-US"/>
              <a:pPr/>
              <a:t>‹#›</a:t>
            </a:fld>
            <a:endParaRPr lang="en-US" altLang="en-US"/>
          </a:p>
        </p:txBody>
      </p:sp>
    </p:spTree>
    <p:extLst>
      <p:ext uri="{BB962C8B-B14F-4D97-AF65-F5344CB8AC3E}">
        <p14:creationId xmlns:p14="http://schemas.microsoft.com/office/powerpoint/2010/main" val="329534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938" y="2251075"/>
            <a:ext cx="3433762"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938" y="3189288"/>
            <a:ext cx="3433762"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113" y="2251075"/>
            <a:ext cx="3435350"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113" y="3189288"/>
            <a:ext cx="3435350"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D4E491E-4840-4943-9EA2-311C6966D11B}" type="slidenum">
              <a:rPr lang="en-US" altLang="en-US"/>
              <a:pPr/>
              <a:t>‹#›</a:t>
            </a:fld>
            <a:endParaRPr lang="en-US" altLang="en-US"/>
          </a:p>
        </p:txBody>
      </p:sp>
    </p:spTree>
    <p:extLst>
      <p:ext uri="{BB962C8B-B14F-4D97-AF65-F5344CB8AC3E}">
        <p14:creationId xmlns:p14="http://schemas.microsoft.com/office/powerpoint/2010/main" val="412430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0F3F61-7139-4BB3-A460-4A3382B0FB5F}" type="slidenum">
              <a:rPr lang="en-US" altLang="en-US"/>
              <a:pPr/>
              <a:t>‹#›</a:t>
            </a:fld>
            <a:endParaRPr lang="en-US" altLang="en-US"/>
          </a:p>
        </p:txBody>
      </p:sp>
    </p:spTree>
    <p:extLst>
      <p:ext uri="{BB962C8B-B14F-4D97-AF65-F5344CB8AC3E}">
        <p14:creationId xmlns:p14="http://schemas.microsoft.com/office/powerpoint/2010/main" val="157556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6D8DC54-6D79-4964-AF0F-FDE867D994AB}" type="slidenum">
              <a:rPr lang="en-US" altLang="en-US"/>
              <a:pPr/>
              <a:t>‹#›</a:t>
            </a:fld>
            <a:endParaRPr lang="en-US" altLang="en-US"/>
          </a:p>
        </p:txBody>
      </p:sp>
    </p:spTree>
    <p:extLst>
      <p:ext uri="{BB962C8B-B14F-4D97-AF65-F5344CB8AC3E}">
        <p14:creationId xmlns:p14="http://schemas.microsoft.com/office/powerpoint/2010/main" val="287089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50"/>
            <a:ext cx="2557462" cy="17049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475" y="400050"/>
            <a:ext cx="4344988" cy="858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938" y="2105025"/>
            <a:ext cx="2557462"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9F42226-F163-450A-890D-CEA66B2EE519}" type="slidenum">
              <a:rPr lang="en-US" altLang="en-US"/>
              <a:pPr/>
              <a:t>‹#›</a:t>
            </a:fld>
            <a:endParaRPr lang="en-US" altLang="en-US"/>
          </a:p>
        </p:txBody>
      </p:sp>
    </p:spTree>
    <p:extLst>
      <p:ext uri="{BB962C8B-B14F-4D97-AF65-F5344CB8AC3E}">
        <p14:creationId xmlns:p14="http://schemas.microsoft.com/office/powerpoint/2010/main" val="71592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563"/>
            <a:ext cx="4662488" cy="831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4000" y="898525"/>
            <a:ext cx="4662488" cy="6035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0" y="7872413"/>
            <a:ext cx="4662488" cy="1179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C43AB6-6A7A-4410-871B-0936A98C9A21}" type="slidenum">
              <a:rPr lang="en-US" altLang="en-US"/>
              <a:pPr/>
              <a:t>‹#›</a:t>
            </a:fld>
            <a:endParaRPr lang="en-US" altLang="en-US"/>
          </a:p>
        </p:txBody>
      </p:sp>
    </p:spTree>
    <p:extLst>
      <p:ext uri="{BB962C8B-B14F-4D97-AF65-F5344CB8AC3E}">
        <p14:creationId xmlns:p14="http://schemas.microsoft.com/office/powerpoint/2010/main" val="255725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8938" y="403225"/>
            <a:ext cx="69945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8938" y="2346325"/>
            <a:ext cx="699452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8938" y="9159875"/>
            <a:ext cx="18129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2655888" y="9159875"/>
            <a:ext cx="24606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5570538" y="9159875"/>
            <a:ext cx="18129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32725B5-100E-4022-BD46-0A509860999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hyperlink" Target="http://www.santamonicabay.org/"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76552" y="7848600"/>
            <a:ext cx="2195848" cy="22098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6"/>
          <p:cNvSpPr txBox="1">
            <a:spLocks noChangeArrowheads="1"/>
          </p:cNvSpPr>
          <p:nvPr/>
        </p:nvSpPr>
        <p:spPr bwMode="auto">
          <a:xfrm>
            <a:off x="5638800" y="7924800"/>
            <a:ext cx="198804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200" dirty="0">
                <a:solidFill>
                  <a:schemeClr val="bg1"/>
                </a:solidFill>
                <a:latin typeface="Arial Black" pitchFamily="34" charset="0"/>
              </a:rPr>
              <a:t>Project Location</a:t>
            </a:r>
          </a:p>
          <a:p>
            <a:pPr marL="171450" indent="-171450">
              <a:buFont typeface="Arial" panose="020B0604020202020204" pitchFamily="34" charset="0"/>
              <a:buChar char="•"/>
              <a:defRPr/>
            </a:pPr>
            <a:r>
              <a:rPr lang="en-US" sz="1050" dirty="0" smtClean="0">
                <a:solidFill>
                  <a:schemeClr val="bg1"/>
                </a:solidFill>
                <a:latin typeface="+mn-lt"/>
              </a:rPr>
              <a:t>Palos Verdes Peninsula,</a:t>
            </a:r>
          </a:p>
          <a:p>
            <a:pPr>
              <a:defRPr/>
            </a:pPr>
            <a:r>
              <a:rPr lang="en-US" sz="1050" dirty="0" smtClean="0">
                <a:solidFill>
                  <a:schemeClr val="bg1"/>
                </a:solidFill>
                <a:latin typeface="+mn-lt"/>
              </a:rPr>
              <a:t>    Southern California, U.S.A</a:t>
            </a:r>
            <a:r>
              <a:rPr lang="en-US" sz="1050" dirty="0" smtClean="0">
                <a:latin typeface="+mn-lt"/>
              </a:rPr>
              <a:t>.</a:t>
            </a:r>
            <a:endParaRPr lang="en-US" sz="1050" dirty="0">
              <a:latin typeface="+mn-lt"/>
            </a:endParaRPr>
          </a:p>
          <a:p>
            <a:pPr>
              <a:defRPr/>
            </a:pPr>
            <a:endParaRPr lang="en-US" sz="1200" dirty="0">
              <a:solidFill>
                <a:srgbClr val="CC6600"/>
              </a:solidFill>
              <a:latin typeface="Arial Black" pitchFamily="34" charset="0"/>
            </a:endParaRPr>
          </a:p>
        </p:txBody>
      </p:sp>
      <p:sp>
        <p:nvSpPr>
          <p:cNvPr id="2052" name="Rectangle 4"/>
          <p:cNvSpPr>
            <a:spLocks noChangeArrowheads="1"/>
          </p:cNvSpPr>
          <p:nvPr/>
        </p:nvSpPr>
        <p:spPr bwMode="auto">
          <a:xfrm>
            <a:off x="0" y="0"/>
            <a:ext cx="7772400" cy="2286000"/>
          </a:xfrm>
          <a:prstGeom prst="rect">
            <a:avLst/>
          </a:prstGeom>
          <a:solidFill>
            <a:srgbClr val="FFC000"/>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053" name="Rectangle 6"/>
          <p:cNvSpPr>
            <a:spLocks noChangeArrowheads="1"/>
          </p:cNvSpPr>
          <p:nvPr/>
        </p:nvSpPr>
        <p:spPr bwMode="auto">
          <a:xfrm>
            <a:off x="0" y="2046288"/>
            <a:ext cx="7772400" cy="339725"/>
          </a:xfrm>
          <a:prstGeom prst="rect">
            <a:avLst/>
          </a:prstGeom>
          <a:solidFill>
            <a:srgbClr val="3A90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solidFill>
                <a:srgbClr val="FFCC00"/>
              </a:solidFill>
              <a:latin typeface="Oakleaf" pitchFamily="2" charset="0"/>
            </a:endParaRPr>
          </a:p>
          <a:p>
            <a:pPr eaLnBrk="1" hangingPunct="1"/>
            <a:r>
              <a:rPr lang="en-US" altLang="en-US" i="1" dirty="0" smtClean="0">
                <a:solidFill>
                  <a:srgbClr val="FFCC00"/>
                </a:solidFill>
                <a:latin typeface="Oakleaf" pitchFamily="2" charset="0"/>
              </a:rPr>
              <a:t>A part of the U.S. </a:t>
            </a:r>
            <a:r>
              <a:rPr lang="en-US" altLang="en-US" i="1" dirty="0" smtClean="0">
                <a:solidFill>
                  <a:srgbClr val="FFCC00"/>
                </a:solidFill>
                <a:latin typeface="Oakleaf" pitchFamily="2" charset="0"/>
              </a:rPr>
              <a:t>EP</a:t>
            </a:r>
            <a:r>
              <a:rPr lang="en-US" altLang="en-US" i="1" dirty="0" smtClean="0">
                <a:solidFill>
                  <a:srgbClr val="FFCC00"/>
                </a:solidFill>
                <a:latin typeface="Oakleaf" pitchFamily="2" charset="0"/>
              </a:rPr>
              <a:t>A’s </a:t>
            </a:r>
            <a:r>
              <a:rPr lang="en-US" altLang="en-US" i="1" dirty="0" smtClean="0">
                <a:solidFill>
                  <a:srgbClr val="FFCC00"/>
                </a:solidFill>
                <a:latin typeface="Oakleaf" pitchFamily="2" charset="0"/>
              </a:rPr>
              <a:t>Santa Monica Bay National Estuary Program</a:t>
            </a:r>
          </a:p>
          <a:p>
            <a:pPr eaLnBrk="1" hangingPunct="1"/>
            <a:endParaRPr lang="en-US" altLang="en-US" dirty="0"/>
          </a:p>
        </p:txBody>
      </p:sp>
      <p:sp>
        <p:nvSpPr>
          <p:cNvPr id="2054" name="Text Box 8"/>
          <p:cNvSpPr txBox="1">
            <a:spLocks noChangeArrowheads="1"/>
          </p:cNvSpPr>
          <p:nvPr/>
        </p:nvSpPr>
        <p:spPr bwMode="auto">
          <a:xfrm>
            <a:off x="1600200" y="457200"/>
            <a:ext cx="5867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dirty="0" smtClean="0">
                <a:latin typeface="Century Gothic" panose="020B0502020202020204" pitchFamily="34" charset="0"/>
                <a:cs typeface="Arial" panose="020B0604020202020204" pitchFamily="34" charset="0"/>
              </a:rPr>
              <a:t>Southern California Green Abalone Restoration Project</a:t>
            </a:r>
            <a:endParaRPr lang="en-US" altLang="en-US" sz="3000" dirty="0">
              <a:solidFill>
                <a:schemeClr val="bg1"/>
              </a:solidFill>
              <a:latin typeface="Century Gothic" panose="020B0502020202020204" pitchFamily="34" charset="0"/>
              <a:cs typeface="Arial" panose="020B0604020202020204" pitchFamily="34" charset="0"/>
            </a:endParaRPr>
          </a:p>
        </p:txBody>
      </p:sp>
      <p:sp>
        <p:nvSpPr>
          <p:cNvPr id="2055" name="Text Box 12"/>
          <p:cNvSpPr txBox="1">
            <a:spLocks noChangeArrowheads="1"/>
          </p:cNvSpPr>
          <p:nvPr/>
        </p:nvSpPr>
        <p:spPr bwMode="auto">
          <a:xfrm>
            <a:off x="517525" y="5626100"/>
            <a:ext cx="12398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a:latin typeface="Oakleaf" pitchFamily="2" charset="0"/>
              </a:rPr>
              <a:t>T</a:t>
            </a:r>
            <a:r>
              <a:rPr lang="en-US" altLang="en-US" sz="1600">
                <a:latin typeface="Oakleaf" pitchFamily="2" charset="0"/>
              </a:rPr>
              <a:t>ext here</a:t>
            </a:r>
          </a:p>
        </p:txBody>
      </p:sp>
      <p:sp>
        <p:nvSpPr>
          <p:cNvPr id="2056" name="Text Box 13"/>
          <p:cNvSpPr txBox="1">
            <a:spLocks noChangeArrowheads="1"/>
          </p:cNvSpPr>
          <p:nvPr/>
        </p:nvSpPr>
        <p:spPr bwMode="auto">
          <a:xfrm>
            <a:off x="365125" y="5195888"/>
            <a:ext cx="2701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99FF"/>
                </a:solidFill>
                <a:latin typeface="Oakleaf" pitchFamily="2" charset="0"/>
              </a:rPr>
              <a:t>Native Reef Restoration</a:t>
            </a:r>
          </a:p>
        </p:txBody>
      </p:sp>
      <p:sp>
        <p:nvSpPr>
          <p:cNvPr id="2064" name="Text Box 16"/>
          <p:cNvSpPr txBox="1">
            <a:spLocks noChangeArrowheads="1"/>
          </p:cNvSpPr>
          <p:nvPr/>
        </p:nvSpPr>
        <p:spPr bwMode="auto">
          <a:xfrm>
            <a:off x="5638800" y="8534400"/>
            <a:ext cx="2057400"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1200" dirty="0">
                <a:solidFill>
                  <a:schemeClr val="bg1"/>
                </a:solidFill>
                <a:latin typeface="Arial Black" pitchFamily="34" charset="0"/>
              </a:rPr>
              <a:t>Fast </a:t>
            </a:r>
            <a:r>
              <a:rPr lang="en-US" sz="1200" dirty="0" smtClean="0">
                <a:solidFill>
                  <a:schemeClr val="bg1"/>
                </a:solidFill>
                <a:latin typeface="Arial Black" pitchFamily="34" charset="0"/>
              </a:rPr>
              <a:t>Facts</a:t>
            </a:r>
          </a:p>
          <a:p>
            <a:pPr marL="171450" indent="-171450">
              <a:buFont typeface="Arial" pitchFamily="34" charset="0"/>
              <a:buChar char="•"/>
              <a:defRPr/>
            </a:pPr>
            <a:r>
              <a:rPr lang="en-US" sz="1050" dirty="0" smtClean="0">
                <a:solidFill>
                  <a:schemeClr val="bg1"/>
                </a:solidFill>
                <a:latin typeface="+mn-lt"/>
              </a:rPr>
              <a:t>Abalone contribute to the health of California’s kelp forest ecosystems</a:t>
            </a:r>
          </a:p>
          <a:p>
            <a:pPr marL="171450" indent="-171450">
              <a:buFont typeface="Arial" pitchFamily="34" charset="0"/>
              <a:buChar char="•"/>
              <a:defRPr/>
            </a:pPr>
            <a:r>
              <a:rPr lang="en-US" sz="1050" dirty="0" smtClean="0">
                <a:solidFill>
                  <a:schemeClr val="bg1"/>
                </a:solidFill>
                <a:latin typeface="+mn-lt"/>
              </a:rPr>
              <a:t>Outplanting abalone can increase local populations and boost natural reproduction</a:t>
            </a:r>
            <a:endParaRPr lang="en-US" sz="1050" dirty="0">
              <a:solidFill>
                <a:schemeClr val="bg1"/>
              </a:solidFill>
              <a:latin typeface="+mn-lt"/>
            </a:endParaRPr>
          </a:p>
          <a:p>
            <a:pPr marL="171450" indent="-171450">
              <a:buFont typeface="Arial" pitchFamily="34" charset="0"/>
              <a:buChar char="•"/>
              <a:defRPr/>
            </a:pPr>
            <a:endParaRPr lang="en-US" sz="1200" dirty="0">
              <a:solidFill>
                <a:srgbClr val="CC6600"/>
              </a:solidFill>
              <a:latin typeface="Arial Black" pitchFamily="34" charset="0"/>
            </a:endParaRPr>
          </a:p>
          <a:p>
            <a:pPr>
              <a:defRPr/>
            </a:pPr>
            <a:endParaRPr lang="en-US" sz="1200" dirty="0">
              <a:solidFill>
                <a:srgbClr val="CC6600"/>
              </a:solidFill>
              <a:latin typeface="Arial Black" pitchFamily="34" charset="0"/>
            </a:endParaRPr>
          </a:p>
        </p:txBody>
      </p:sp>
      <p:sp>
        <p:nvSpPr>
          <p:cNvPr id="2058" name="Text Box 21"/>
          <p:cNvSpPr txBox="1">
            <a:spLocks noChangeArrowheads="1"/>
          </p:cNvSpPr>
          <p:nvPr/>
        </p:nvSpPr>
        <p:spPr bwMode="auto">
          <a:xfrm>
            <a:off x="6061075" y="596423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map</a:t>
            </a:r>
          </a:p>
        </p:txBody>
      </p:sp>
      <p:sp>
        <p:nvSpPr>
          <p:cNvPr id="2062" name="Text Box 10"/>
          <p:cNvSpPr txBox="1">
            <a:spLocks noChangeArrowheads="1"/>
          </p:cNvSpPr>
          <p:nvPr/>
        </p:nvSpPr>
        <p:spPr bwMode="auto">
          <a:xfrm>
            <a:off x="381000" y="6879890"/>
            <a:ext cx="48768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dirty="0" smtClean="0"/>
              <a:t>Abalone </a:t>
            </a:r>
            <a:r>
              <a:rPr lang="en-US" altLang="en-US" sz="1100" dirty="0" smtClean="0"/>
              <a:t>are functional components of healthy kelp </a:t>
            </a:r>
            <a:r>
              <a:rPr lang="en-US" altLang="en-US" sz="1100" dirty="0" smtClean="0"/>
              <a:t>forest ecosystems, providing competition for space and food</a:t>
            </a:r>
            <a:r>
              <a:rPr lang="en-US" altLang="en-US" sz="1100" dirty="0"/>
              <a:t> </a:t>
            </a:r>
            <a:r>
              <a:rPr lang="en-US" altLang="en-US" sz="1100" dirty="0" smtClean="0"/>
              <a:t>with other grazers such </a:t>
            </a:r>
            <a:r>
              <a:rPr lang="en-US" altLang="en-US" sz="1100" dirty="0" smtClean="0"/>
              <a:t>as sea </a:t>
            </a:r>
            <a:r>
              <a:rPr lang="en-US" altLang="en-US" sz="1100" dirty="0" smtClean="0"/>
              <a:t>urchins. </a:t>
            </a:r>
            <a:r>
              <a:rPr lang="en-US" altLang="en-US" sz="1100" dirty="0" smtClean="0"/>
              <a:t>Abalone also once supported a </a:t>
            </a:r>
            <a:r>
              <a:rPr lang="en-US" altLang="en-US" sz="1100" dirty="0" smtClean="0"/>
              <a:t>thriving commercial and recreational fishery in </a:t>
            </a:r>
            <a:r>
              <a:rPr lang="en-US" altLang="en-US" sz="1100" dirty="0"/>
              <a:t>S</a:t>
            </a:r>
            <a:r>
              <a:rPr lang="en-US" altLang="en-US" sz="1100" dirty="0" smtClean="0"/>
              <a:t>outhern California. However, due to overharvesting and disease, 4 of the 7 abalone species native to </a:t>
            </a:r>
            <a:r>
              <a:rPr lang="en-US" altLang="en-US" sz="1100" dirty="0" smtClean="0"/>
              <a:t>Southern California </a:t>
            </a:r>
            <a:r>
              <a:rPr lang="en-US" altLang="en-US" sz="1100" dirty="0" smtClean="0"/>
              <a:t>are now federally listed under the Endangered </a:t>
            </a:r>
            <a:r>
              <a:rPr lang="en-US" altLang="en-US" sz="1100" dirty="0"/>
              <a:t>S</a:t>
            </a:r>
            <a:r>
              <a:rPr lang="en-US" altLang="en-US" sz="1100" dirty="0" smtClean="0"/>
              <a:t>pecies </a:t>
            </a:r>
            <a:r>
              <a:rPr lang="en-US" altLang="en-US" sz="1100" dirty="0"/>
              <a:t>A</a:t>
            </a:r>
            <a:r>
              <a:rPr lang="en-US" altLang="en-US" sz="1100" dirty="0" smtClean="0"/>
              <a:t>ct. Green Abalone (</a:t>
            </a:r>
            <a:r>
              <a:rPr lang="en-US" altLang="en-US" sz="1100" i="1" dirty="0" err="1" smtClean="0"/>
              <a:t>Haliotis</a:t>
            </a:r>
            <a:r>
              <a:rPr lang="en-US" altLang="en-US" sz="1100" i="1" dirty="0" smtClean="0"/>
              <a:t> </a:t>
            </a:r>
            <a:r>
              <a:rPr lang="en-US" altLang="en-US" sz="1100" i="1" dirty="0" err="1" smtClean="0"/>
              <a:t>fulgens</a:t>
            </a:r>
            <a:r>
              <a:rPr lang="en-US" altLang="en-US" sz="1100" dirty="0" smtClean="0"/>
              <a:t>), a federal species of concern, was once plentiful along the Palos Verdes Peninsula and most of Southern California. </a:t>
            </a:r>
          </a:p>
          <a:p>
            <a:pPr eaLnBrk="1" hangingPunct="1"/>
            <a:endParaRPr lang="en-US" altLang="en-US" sz="1100" dirty="0"/>
          </a:p>
          <a:p>
            <a:pPr eaLnBrk="1" hangingPunct="1"/>
            <a:r>
              <a:rPr lang="en-US" altLang="en-US" sz="1100" dirty="0" smtClean="0"/>
              <a:t>The Southern California Green Abalone Restoration Project is exploring methods and techniques for restoring abalone populations in Southern California. This includes </a:t>
            </a:r>
            <a:r>
              <a:rPr lang="en-US" altLang="en-US" sz="1100" dirty="0" smtClean="0"/>
              <a:t>spawning abalone in captivity and in the wild, rearing them to different life stages, </a:t>
            </a:r>
            <a:r>
              <a:rPr lang="en-US" altLang="en-US" sz="1100" dirty="0" smtClean="0"/>
              <a:t>and then outplanting </a:t>
            </a:r>
            <a:r>
              <a:rPr lang="en-US" altLang="en-US" sz="1100" dirty="0" smtClean="0"/>
              <a:t>them onto rocky reef habitat in Southern California. </a:t>
            </a:r>
            <a:r>
              <a:rPr lang="en-US" altLang="en-US" sz="1100" dirty="0" smtClean="0"/>
              <a:t>Successful methods will be transferred to restoration </a:t>
            </a:r>
            <a:r>
              <a:rPr lang="en-US" altLang="en-US" sz="1100" dirty="0" smtClean="0"/>
              <a:t>efforts of other abalone species, including </a:t>
            </a:r>
            <a:r>
              <a:rPr lang="en-US" altLang="en-US" sz="1100" dirty="0" smtClean="0"/>
              <a:t>endangered black and white abalone. </a:t>
            </a:r>
          </a:p>
          <a:p>
            <a:pPr eaLnBrk="1" hangingPunct="1"/>
            <a:endParaRPr lang="en-US" altLang="en-US" sz="1100" dirty="0" smtClean="0"/>
          </a:p>
          <a:p>
            <a:pPr eaLnBrk="1" hangingPunct="1"/>
            <a:endParaRPr lang="en-US" altLang="en-US" sz="11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172" t="11740"/>
          <a:stretch/>
        </p:blipFill>
        <p:spPr>
          <a:xfrm>
            <a:off x="5562599" y="6553200"/>
            <a:ext cx="2209801" cy="1295401"/>
          </a:xfrm>
          <a:prstGeom prst="rect">
            <a:avLst/>
          </a:prstGeom>
          <a:ln w="3175">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3" r="152" b="24079"/>
          <a:stretch/>
        </p:blipFill>
        <p:spPr>
          <a:xfrm>
            <a:off x="0" y="2286000"/>
            <a:ext cx="7772400" cy="4320794"/>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28600"/>
            <a:ext cx="1371600" cy="1371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257800" y="8839200"/>
            <a:ext cx="2514600" cy="12192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5257800" cy="838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5"/>
          <p:cNvSpPr>
            <a:spLocks noChangeArrowheads="1"/>
          </p:cNvSpPr>
          <p:nvPr/>
        </p:nvSpPr>
        <p:spPr bwMode="auto">
          <a:xfrm>
            <a:off x="5257800" y="228600"/>
            <a:ext cx="2514600" cy="8458200"/>
          </a:xfrm>
          <a:prstGeom prst="rect">
            <a:avLst/>
          </a:prstGeom>
          <a:solidFill>
            <a:srgbClr val="FFCC99">
              <a:alpha val="4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075" name="Text Box 6"/>
          <p:cNvSpPr txBox="1">
            <a:spLocks noChangeArrowheads="1"/>
          </p:cNvSpPr>
          <p:nvPr/>
        </p:nvSpPr>
        <p:spPr bwMode="auto">
          <a:xfrm>
            <a:off x="5419725" y="2286000"/>
            <a:ext cx="2200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CC6600"/>
                </a:solidFill>
                <a:latin typeface="Arial Black" panose="020B0A04020102020204" pitchFamily="34" charset="0"/>
              </a:rPr>
              <a:t>Working Together</a:t>
            </a:r>
          </a:p>
        </p:txBody>
      </p:sp>
      <p:sp>
        <p:nvSpPr>
          <p:cNvPr id="3076" name="Text Box 7"/>
          <p:cNvSpPr txBox="1">
            <a:spLocks noChangeArrowheads="1"/>
          </p:cNvSpPr>
          <p:nvPr/>
        </p:nvSpPr>
        <p:spPr bwMode="auto">
          <a:xfrm>
            <a:off x="5988050" y="100488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picture</a:t>
            </a:r>
          </a:p>
        </p:txBody>
      </p:sp>
      <p:sp>
        <p:nvSpPr>
          <p:cNvPr id="3079" name="Text Box 10"/>
          <p:cNvSpPr txBox="1">
            <a:spLocks noChangeArrowheads="1"/>
          </p:cNvSpPr>
          <p:nvPr/>
        </p:nvSpPr>
        <p:spPr bwMode="auto">
          <a:xfrm>
            <a:off x="152400" y="76200"/>
            <a:ext cx="50292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100" dirty="0"/>
          </a:p>
          <a:p>
            <a:pPr algn="ctr"/>
            <a:r>
              <a:rPr lang="en-US" altLang="en-US" b="1" dirty="0" smtClean="0">
                <a:latin typeface="Century Gothic" panose="020B0502020202020204" pitchFamily="34" charset="0"/>
              </a:rPr>
              <a:t>Restoring Abalone: A Hands-On Approach</a:t>
            </a:r>
            <a:endParaRPr lang="en-US" altLang="en-US" b="1" dirty="0">
              <a:latin typeface="Century Gothic" panose="020B0502020202020204" pitchFamily="34" charset="0"/>
            </a:endParaRPr>
          </a:p>
        </p:txBody>
      </p:sp>
      <p:pic>
        <p:nvPicPr>
          <p:cNvPr id="308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0"/>
            <a:ext cx="190500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3" name="Rectangle 15"/>
          <p:cNvSpPr>
            <a:spLocks noChangeArrowheads="1"/>
          </p:cNvSpPr>
          <p:nvPr/>
        </p:nvSpPr>
        <p:spPr bwMode="auto">
          <a:xfrm>
            <a:off x="1981200" y="8905875"/>
            <a:ext cx="33051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dirty="0"/>
              <a:t>The National Partnership between the NOAA Community-based</a:t>
            </a:r>
          </a:p>
          <a:p>
            <a:pPr eaLnBrk="1" hangingPunct="1"/>
            <a:r>
              <a:rPr lang="en-US" altLang="en-US" sz="800" dirty="0"/>
              <a:t>Restoration Program and The Nature Conservancy implements</a:t>
            </a:r>
          </a:p>
          <a:p>
            <a:pPr eaLnBrk="1" hangingPunct="1"/>
            <a:r>
              <a:rPr lang="en-US" altLang="en-US" sz="800" dirty="0"/>
              <a:t>innovative conservation activities that benefit marine, estuarine and</a:t>
            </a:r>
          </a:p>
          <a:p>
            <a:pPr eaLnBrk="1" hangingPunct="1"/>
            <a:r>
              <a:rPr lang="en-US" altLang="en-US" sz="800" dirty="0"/>
              <a:t>riparian habitats across the United States. The NOAA Restoration</a:t>
            </a:r>
          </a:p>
          <a:p>
            <a:pPr eaLnBrk="1" hangingPunct="1"/>
            <a:r>
              <a:rPr lang="en-US" altLang="en-US" sz="800" dirty="0"/>
              <a:t>Center has worked with community organizations to support locally-</a:t>
            </a:r>
          </a:p>
          <a:p>
            <a:pPr eaLnBrk="1" hangingPunct="1"/>
            <a:r>
              <a:rPr lang="en-US" altLang="en-US" sz="800" dirty="0"/>
              <a:t>driven projects that provide strong on-the-ground habitat restoration</a:t>
            </a:r>
          </a:p>
          <a:p>
            <a:pPr eaLnBrk="1" hangingPunct="1"/>
            <a:r>
              <a:rPr lang="en-US" altLang="en-US" sz="800" dirty="0"/>
              <a:t>components that offer educational and social benefits for people and</a:t>
            </a:r>
          </a:p>
          <a:p>
            <a:pPr eaLnBrk="1" hangingPunct="1"/>
            <a:r>
              <a:rPr lang="en-US" altLang="en-US" sz="800" dirty="0"/>
              <a:t>their communities, as well as long-term ecological benefits.</a:t>
            </a:r>
          </a:p>
        </p:txBody>
      </p:sp>
      <p:sp>
        <p:nvSpPr>
          <p:cNvPr id="5" name="TextBox 4"/>
          <p:cNvSpPr txBox="1"/>
          <p:nvPr/>
        </p:nvSpPr>
        <p:spPr>
          <a:xfrm>
            <a:off x="152400" y="4114800"/>
            <a:ext cx="2743200" cy="2492990"/>
          </a:xfrm>
          <a:prstGeom prst="rect">
            <a:avLst/>
          </a:prstGeom>
          <a:noFill/>
        </p:spPr>
        <p:txBody>
          <a:bodyPr wrap="square" rtlCol="0">
            <a:spAutoFit/>
          </a:bodyPr>
          <a:lstStyle/>
          <a:p>
            <a:r>
              <a:rPr lang="en-US" sz="1200" b="1" dirty="0" smtClean="0"/>
              <a:t>Captive and Wild Spawning Trials</a:t>
            </a:r>
          </a:p>
          <a:p>
            <a:endParaRPr lang="en-US" sz="1200" b="1" dirty="0" smtClean="0"/>
          </a:p>
          <a:p>
            <a:r>
              <a:rPr lang="en-US" sz="1100" dirty="0" smtClean="0"/>
              <a:t>Project partners are experimenting with different </a:t>
            </a:r>
            <a:r>
              <a:rPr lang="en-US" sz="1100" dirty="0"/>
              <a:t>m</a:t>
            </a:r>
            <a:r>
              <a:rPr lang="en-US" sz="1100" dirty="0" smtClean="0"/>
              <a:t>ethods of spawning abalone</a:t>
            </a:r>
            <a:r>
              <a:rPr lang="en-US" sz="1100" dirty="0"/>
              <a:t> </a:t>
            </a:r>
            <a:r>
              <a:rPr lang="en-US" sz="1100" dirty="0" smtClean="0"/>
              <a:t>to produce </a:t>
            </a:r>
            <a:r>
              <a:rPr lang="en-US" sz="1100" dirty="0"/>
              <a:t>larvae and juveniles for </a:t>
            </a:r>
            <a:r>
              <a:rPr lang="en-US" sz="1100" dirty="0" smtClean="0"/>
              <a:t>outplanting. In a new technique called “deck spawning”, adult abalone are collected from the wild, induced to </a:t>
            </a:r>
            <a:r>
              <a:rPr lang="en-US" sz="1100" dirty="0" smtClean="0"/>
              <a:t>spawn on the deck of a boat, </a:t>
            </a:r>
            <a:r>
              <a:rPr lang="en-US" sz="1100" dirty="0" smtClean="0"/>
              <a:t>and returned to the ocean after spawning. If perfected, this method could reduce the need to keep adult abalone in captivity as broodstock, which would save considerable time and resources.</a:t>
            </a:r>
            <a:endParaRPr lang="en-US" sz="1100" dirty="0"/>
          </a:p>
        </p:txBody>
      </p:sp>
      <p:sp>
        <p:nvSpPr>
          <p:cNvPr id="4" name="TextBox 3"/>
          <p:cNvSpPr txBox="1"/>
          <p:nvPr/>
        </p:nvSpPr>
        <p:spPr>
          <a:xfrm>
            <a:off x="152400" y="6629400"/>
            <a:ext cx="2743200" cy="2154436"/>
          </a:xfrm>
          <a:prstGeom prst="rect">
            <a:avLst/>
          </a:prstGeom>
          <a:noFill/>
        </p:spPr>
        <p:txBody>
          <a:bodyPr wrap="square" rtlCol="0">
            <a:spAutoFit/>
          </a:bodyPr>
          <a:lstStyle/>
          <a:p>
            <a:r>
              <a:rPr lang="en-US" sz="1200" b="1" dirty="0" smtClean="0"/>
              <a:t>Outplanting into the Wild</a:t>
            </a:r>
          </a:p>
          <a:p>
            <a:endParaRPr lang="en-US" sz="1200" b="1" dirty="0" smtClean="0"/>
          </a:p>
          <a:p>
            <a:r>
              <a:rPr lang="en-US" sz="1100" dirty="0" smtClean="0"/>
              <a:t>A major goal of the project is to outplant abalone onto rocky reef habitat in areas of Southern California where abalone were once abundant. Project partners have outplanted 863 juvenile abalone off the coast of Palos Verdes, CA to test outplanting methods. Divers are continuously monitoring the site to track the juvenile abalone survival and dispersal. </a:t>
            </a:r>
            <a:endParaRPr lang="en-US" sz="1100"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9931" t="4772" r="14708" b="8080"/>
          <a:stretch/>
        </p:blipFill>
        <p:spPr>
          <a:xfrm>
            <a:off x="2971800" y="3886200"/>
            <a:ext cx="2119834" cy="211983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0876" t="-211" r="23654" b="12919"/>
          <a:stretch/>
        </p:blipFill>
        <p:spPr>
          <a:xfrm>
            <a:off x="2957065" y="6477001"/>
            <a:ext cx="2133600" cy="213360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2500" r="12500"/>
          <a:stretch/>
        </p:blipFill>
        <p:spPr>
          <a:xfrm>
            <a:off x="2971800" y="1295400"/>
            <a:ext cx="2133600" cy="2133600"/>
          </a:xfrm>
          <a:prstGeom prst="rect">
            <a:avLst/>
          </a:prstGeom>
        </p:spPr>
      </p:pic>
      <p:sp>
        <p:nvSpPr>
          <p:cNvPr id="11" name="TextBox 10"/>
          <p:cNvSpPr txBox="1"/>
          <p:nvPr/>
        </p:nvSpPr>
        <p:spPr>
          <a:xfrm>
            <a:off x="5257800" y="0"/>
            <a:ext cx="2514600" cy="6248400"/>
          </a:xfrm>
          <a:prstGeom prst="rect">
            <a:avLst/>
          </a:prstGeom>
          <a:solidFill>
            <a:schemeClr val="accent1">
              <a:lumMod val="50000"/>
            </a:schemeClr>
          </a:solidFill>
        </p:spPr>
        <p:txBody>
          <a:bodyPr wrap="square" rtlCol="0">
            <a:spAutoFit/>
          </a:bodyPr>
          <a:lstStyle/>
          <a:p>
            <a:endParaRPr lang="en-US" dirty="0"/>
          </a:p>
        </p:txBody>
      </p:sp>
      <p:sp>
        <p:nvSpPr>
          <p:cNvPr id="12" name="TextBox 11"/>
          <p:cNvSpPr txBox="1"/>
          <p:nvPr/>
        </p:nvSpPr>
        <p:spPr>
          <a:xfrm>
            <a:off x="5257800" y="304800"/>
            <a:ext cx="2514600" cy="6309420"/>
          </a:xfrm>
          <a:prstGeom prst="rect">
            <a:avLst/>
          </a:prstGeom>
          <a:noFill/>
        </p:spPr>
        <p:txBody>
          <a:bodyPr wrap="square" rtlCol="0">
            <a:spAutoFit/>
          </a:bodyPr>
          <a:lstStyle/>
          <a:p>
            <a:pPr algn="ctr"/>
            <a:r>
              <a:rPr lang="en-US" sz="1700" b="1" dirty="0" smtClean="0">
                <a:solidFill>
                  <a:schemeClr val="bg1"/>
                </a:solidFill>
                <a:latin typeface="Century Gothic" panose="020B0502020202020204" pitchFamily="34" charset="0"/>
              </a:rPr>
              <a:t>Project Partners</a:t>
            </a:r>
          </a:p>
          <a:p>
            <a:pPr algn="ctr"/>
            <a:endParaRPr lang="en-US" sz="1600" dirty="0">
              <a:solidFill>
                <a:schemeClr val="bg1"/>
              </a:solidFill>
              <a:latin typeface="Century Gothic" panose="020B0502020202020204" pitchFamily="34" charset="0"/>
            </a:endParaRPr>
          </a:p>
          <a:p>
            <a:pPr algn="ctr"/>
            <a:r>
              <a:rPr lang="en-US" sz="1600" dirty="0" smtClean="0">
                <a:solidFill>
                  <a:schemeClr val="bg1"/>
                </a:solidFill>
                <a:latin typeface="Century Gothic" panose="020B0502020202020204" pitchFamily="34" charset="0"/>
              </a:rPr>
              <a:t>The Nature Conservancy</a:t>
            </a:r>
          </a:p>
          <a:p>
            <a:pPr algn="ctr"/>
            <a:endParaRPr lang="en-US" sz="1600" dirty="0">
              <a:solidFill>
                <a:schemeClr val="bg1"/>
              </a:solidFill>
              <a:latin typeface="Century Gothic" panose="020B0502020202020204" pitchFamily="34" charset="0"/>
            </a:endParaRPr>
          </a:p>
          <a:p>
            <a:pPr algn="ctr"/>
            <a:r>
              <a:rPr lang="en-US" sz="1600" dirty="0" smtClean="0">
                <a:solidFill>
                  <a:schemeClr val="bg1"/>
                </a:solidFill>
                <a:latin typeface="Century Gothic" panose="020B0502020202020204" pitchFamily="34" charset="0"/>
              </a:rPr>
              <a:t>NOAA</a:t>
            </a:r>
          </a:p>
          <a:p>
            <a:pPr algn="ctr"/>
            <a:endParaRPr lang="en-US" sz="1600" dirty="0" smtClean="0">
              <a:solidFill>
                <a:schemeClr val="bg1"/>
              </a:solidFill>
              <a:latin typeface="Century Gothic" panose="020B0502020202020204" pitchFamily="34" charset="0"/>
            </a:endParaRPr>
          </a:p>
          <a:p>
            <a:pPr algn="ctr"/>
            <a:r>
              <a:rPr lang="en-US" sz="1600" dirty="0" smtClean="0">
                <a:solidFill>
                  <a:schemeClr val="bg1"/>
                </a:solidFill>
                <a:latin typeface="Century Gothic" panose="020B0502020202020204" pitchFamily="34" charset="0"/>
              </a:rPr>
              <a:t>CA Department of Fish and Wildlife </a:t>
            </a:r>
            <a:endParaRPr lang="en-US" sz="1600" dirty="0">
              <a:solidFill>
                <a:schemeClr val="bg1"/>
              </a:solidFill>
              <a:latin typeface="Century Gothic" panose="020B0502020202020204" pitchFamily="34" charset="0"/>
            </a:endParaRPr>
          </a:p>
          <a:p>
            <a:pPr algn="ctr"/>
            <a:endParaRPr lang="en-US" sz="1600" dirty="0" smtClean="0">
              <a:solidFill>
                <a:schemeClr val="bg1"/>
              </a:solidFill>
              <a:latin typeface="Century Gothic" panose="020B0502020202020204" pitchFamily="34" charset="0"/>
            </a:endParaRPr>
          </a:p>
          <a:p>
            <a:pPr algn="ctr"/>
            <a:r>
              <a:rPr lang="en-US" sz="1600" dirty="0" smtClean="0">
                <a:solidFill>
                  <a:schemeClr val="bg1"/>
                </a:solidFill>
                <a:latin typeface="Century Gothic" panose="020B0502020202020204" pitchFamily="34" charset="0"/>
              </a:rPr>
              <a:t>The SEA Lab</a:t>
            </a:r>
          </a:p>
          <a:p>
            <a:pPr algn="ctr"/>
            <a:endParaRPr lang="en-US" sz="1600" dirty="0">
              <a:solidFill>
                <a:schemeClr val="bg1"/>
              </a:solidFill>
              <a:latin typeface="Century Gothic" panose="020B0502020202020204" pitchFamily="34" charset="0"/>
            </a:endParaRPr>
          </a:p>
          <a:p>
            <a:pPr algn="ctr"/>
            <a:r>
              <a:rPr lang="en-US" sz="1600" dirty="0" err="1" smtClean="0">
                <a:solidFill>
                  <a:schemeClr val="bg1"/>
                </a:solidFill>
                <a:latin typeface="Century Gothic" panose="020B0502020202020204" pitchFamily="34" charset="0"/>
              </a:rPr>
              <a:t>Vantuna</a:t>
            </a:r>
            <a:r>
              <a:rPr lang="en-US" sz="1600" dirty="0" smtClean="0">
                <a:solidFill>
                  <a:schemeClr val="bg1"/>
                </a:solidFill>
                <a:latin typeface="Century Gothic" panose="020B0502020202020204" pitchFamily="34" charset="0"/>
              </a:rPr>
              <a:t> Research Group</a:t>
            </a:r>
          </a:p>
          <a:p>
            <a:pPr algn="ctr"/>
            <a:endParaRPr lang="en-US" sz="1600" dirty="0">
              <a:solidFill>
                <a:schemeClr val="bg1"/>
              </a:solidFill>
              <a:latin typeface="Century Gothic" panose="020B0502020202020204" pitchFamily="34" charset="0"/>
            </a:endParaRPr>
          </a:p>
          <a:p>
            <a:pPr algn="ctr"/>
            <a:r>
              <a:rPr lang="en-US" sz="1600" dirty="0" smtClean="0">
                <a:solidFill>
                  <a:schemeClr val="bg1"/>
                </a:solidFill>
                <a:latin typeface="Century Gothic" panose="020B0502020202020204" pitchFamily="34" charset="0"/>
              </a:rPr>
              <a:t>California Science Center</a:t>
            </a:r>
          </a:p>
          <a:p>
            <a:pPr algn="ctr"/>
            <a:endParaRPr lang="en-US" sz="1600" dirty="0" smtClean="0">
              <a:solidFill>
                <a:schemeClr val="bg1"/>
              </a:solidFill>
              <a:latin typeface="Century Gothic" panose="020B0502020202020204" pitchFamily="34" charset="0"/>
            </a:endParaRPr>
          </a:p>
          <a:p>
            <a:pPr algn="ctr"/>
            <a:r>
              <a:rPr lang="en-US" sz="1600" dirty="0" smtClean="0">
                <a:solidFill>
                  <a:schemeClr val="bg1"/>
                </a:solidFill>
                <a:latin typeface="Century Gothic" panose="020B0502020202020204" pitchFamily="34" charset="0"/>
              </a:rPr>
              <a:t>State Coastal Conservancy</a:t>
            </a:r>
          </a:p>
          <a:p>
            <a:pPr algn="ctr"/>
            <a:endParaRPr lang="en-US" sz="1600" dirty="0">
              <a:solidFill>
                <a:schemeClr val="bg1"/>
              </a:solidFill>
              <a:latin typeface="Century Gothic" panose="020B0502020202020204" pitchFamily="34" charset="0"/>
            </a:endParaRPr>
          </a:p>
          <a:p>
            <a:pPr algn="ctr"/>
            <a:r>
              <a:rPr lang="en-US" sz="1600" dirty="0" smtClean="0">
                <a:solidFill>
                  <a:schemeClr val="bg1"/>
                </a:solidFill>
                <a:latin typeface="Century Gothic" panose="020B0502020202020204" pitchFamily="34" charset="0"/>
              </a:rPr>
              <a:t>Cabrillo Marine Aquarium</a:t>
            </a:r>
          </a:p>
          <a:p>
            <a:endParaRPr lang="en-US" dirty="0">
              <a:solidFill>
                <a:schemeClr val="bg1"/>
              </a:solidFill>
            </a:endParaRPr>
          </a:p>
          <a:p>
            <a:endParaRPr lang="en-US" dirty="0">
              <a:solidFill>
                <a:schemeClr val="bg1"/>
              </a:solidFill>
            </a:endParaRPr>
          </a:p>
        </p:txBody>
      </p:sp>
      <p:sp>
        <p:nvSpPr>
          <p:cNvPr id="20" name="TextBox 19"/>
          <p:cNvSpPr txBox="1"/>
          <p:nvPr/>
        </p:nvSpPr>
        <p:spPr>
          <a:xfrm>
            <a:off x="123077" y="947481"/>
            <a:ext cx="2848723" cy="3170099"/>
          </a:xfrm>
          <a:prstGeom prst="rect">
            <a:avLst/>
          </a:prstGeom>
          <a:noFill/>
        </p:spPr>
        <p:txBody>
          <a:bodyPr wrap="square" rtlCol="0">
            <a:spAutoFit/>
          </a:bodyPr>
          <a:lstStyle/>
          <a:p>
            <a:r>
              <a:rPr lang="en-US" sz="1200" b="1" dirty="0" smtClean="0"/>
              <a:t>Genetics and Disease </a:t>
            </a:r>
            <a:r>
              <a:rPr lang="en-US" sz="1200" b="1" dirty="0"/>
              <a:t>T</a:t>
            </a:r>
            <a:r>
              <a:rPr lang="en-US" sz="1200" b="1" dirty="0" smtClean="0"/>
              <a:t>esting</a:t>
            </a:r>
          </a:p>
          <a:p>
            <a:endParaRPr lang="en-US" sz="1200" b="1" dirty="0" smtClean="0"/>
          </a:p>
          <a:p>
            <a:r>
              <a:rPr lang="en-US" sz="1100" dirty="0" smtClean="0"/>
              <a:t>Before beginning breeding or outplanting experiments, abalone throughout Southern California were tested to see if they were 1) genetically related and 2) if they had been exposed to Withering Foot Syndrome (WS), a pervasive bacterial disease affecting abalone in the region. It was discovered that sampled abalone were genetically related, and individuals from separate </a:t>
            </a:r>
            <a:r>
              <a:rPr lang="en-US" sz="1100" dirty="0" smtClean="0"/>
              <a:t>locales </a:t>
            </a:r>
            <a:r>
              <a:rPr lang="en-US" sz="1100" dirty="0" smtClean="0"/>
              <a:t>could therefore be moved and mated together without compromising the genetic integrity of the population. </a:t>
            </a:r>
            <a:r>
              <a:rPr lang="en-US" sz="1100" dirty="0" smtClean="0"/>
              <a:t>Abalone from all locales were found </a:t>
            </a:r>
            <a:r>
              <a:rPr lang="en-US" sz="1100" dirty="0" smtClean="0"/>
              <a:t>to have been exposed to WS, so breeding activities would not pose a risk for increased </a:t>
            </a:r>
            <a:r>
              <a:rPr lang="en-US" sz="1100" dirty="0" smtClean="0"/>
              <a:t>transmission</a:t>
            </a:r>
            <a:r>
              <a:rPr lang="en-US" sz="1100" dirty="0"/>
              <a:t> </a:t>
            </a:r>
            <a:r>
              <a:rPr lang="en-US" sz="1100" dirty="0" smtClean="0"/>
              <a:t>or introduction.</a:t>
            </a:r>
            <a:endParaRPr lang="en-US" sz="1100" dirty="0" smtClean="0"/>
          </a:p>
        </p:txBody>
      </p:sp>
      <p:pic>
        <p:nvPicPr>
          <p:cNvPr id="13" name="Picture 12"/>
          <p:cNvPicPr>
            <a:picLocks noChangeAspect="1"/>
          </p:cNvPicPr>
          <p:nvPr/>
        </p:nvPicPr>
        <p:blipFill>
          <a:blip r:embed="rId7"/>
          <a:stretch>
            <a:fillRect/>
          </a:stretch>
        </p:blipFill>
        <p:spPr>
          <a:xfrm>
            <a:off x="5181600" y="8839200"/>
            <a:ext cx="2487384" cy="1024217"/>
          </a:xfrm>
          <a:prstGeom prst="rect">
            <a:avLst/>
          </a:prstGeom>
        </p:spPr>
      </p:pic>
      <p:sp>
        <p:nvSpPr>
          <p:cNvPr id="2" name="Rectangle 1"/>
          <p:cNvSpPr/>
          <p:nvPr/>
        </p:nvSpPr>
        <p:spPr>
          <a:xfrm>
            <a:off x="5257800" y="6248400"/>
            <a:ext cx="2514600" cy="2590800"/>
          </a:xfrm>
          <a:prstGeom prst="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90606" y="6400800"/>
            <a:ext cx="2362200" cy="2631490"/>
          </a:xfrm>
          <a:prstGeom prst="rect">
            <a:avLst/>
          </a:prstGeom>
          <a:noFill/>
        </p:spPr>
        <p:txBody>
          <a:bodyPr wrap="square" rtlCol="0">
            <a:spAutoFit/>
          </a:bodyPr>
          <a:lstStyle/>
          <a:p>
            <a:r>
              <a:rPr lang="en-US" sz="1100" i="1" dirty="0" smtClean="0"/>
              <a:t>The Bay Foundation’s Green </a:t>
            </a:r>
          </a:p>
          <a:p>
            <a:endParaRPr lang="en-US" sz="1100" i="1" dirty="0"/>
          </a:p>
          <a:p>
            <a:r>
              <a:rPr lang="en-US" sz="1100" i="1" dirty="0" smtClean="0"/>
              <a:t>Abalone Restoration Project is </a:t>
            </a:r>
          </a:p>
          <a:p>
            <a:endParaRPr lang="en-US" sz="1100" i="1" dirty="0"/>
          </a:p>
          <a:p>
            <a:r>
              <a:rPr lang="en-US" sz="1100" i="1" dirty="0" smtClean="0"/>
              <a:t>linked to our </a:t>
            </a:r>
            <a:r>
              <a:rPr lang="en-US" sz="1100" i="1" dirty="0"/>
              <a:t>l</a:t>
            </a:r>
            <a:r>
              <a:rPr lang="en-US" sz="1100" i="1" dirty="0" smtClean="0"/>
              <a:t>arger Southern </a:t>
            </a:r>
          </a:p>
          <a:p>
            <a:endParaRPr lang="en-US" sz="1100" i="1" dirty="0"/>
          </a:p>
          <a:p>
            <a:r>
              <a:rPr lang="en-US" sz="1100" i="1" dirty="0" smtClean="0"/>
              <a:t>California Kelp </a:t>
            </a:r>
            <a:r>
              <a:rPr lang="en-US" sz="1100" i="1" dirty="0"/>
              <a:t>F</a:t>
            </a:r>
            <a:r>
              <a:rPr lang="en-US" sz="1100" i="1" dirty="0" smtClean="0"/>
              <a:t>orest</a:t>
            </a:r>
          </a:p>
          <a:p>
            <a:endParaRPr lang="en-US" sz="1100" i="1" dirty="0"/>
          </a:p>
          <a:p>
            <a:r>
              <a:rPr lang="en-US" sz="1100" i="1" dirty="0" smtClean="0"/>
              <a:t> Restoration efforts. For more </a:t>
            </a:r>
          </a:p>
          <a:p>
            <a:endParaRPr lang="en-US" sz="1100" i="1" dirty="0"/>
          </a:p>
          <a:p>
            <a:r>
              <a:rPr lang="en-US" sz="1100" i="1" dirty="0" smtClean="0"/>
              <a:t>information visit our website at:</a:t>
            </a:r>
          </a:p>
          <a:p>
            <a:endParaRPr lang="en-US" sz="1100" i="1" dirty="0">
              <a:hlinkClick r:id="rId8"/>
            </a:endParaRPr>
          </a:p>
          <a:p>
            <a:r>
              <a:rPr lang="en-US" sz="1100" i="1" dirty="0" smtClean="0">
                <a:hlinkClick r:id="rId8"/>
              </a:rPr>
              <a:t>www.santamonicabay.org</a:t>
            </a:r>
            <a:endParaRPr lang="en-US" sz="1100" i="1" dirty="0" smtClean="0"/>
          </a:p>
          <a:p>
            <a:endParaRPr lang="en-US" sz="1100" i="1" dirty="0"/>
          </a:p>
          <a:p>
            <a:endParaRPr lang="en-US" sz="11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615</Words>
  <Application>Microsoft Office PowerPoint</Application>
  <PresentationFormat>Custom</PresentationFormat>
  <Paragraphs>68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Century Gothic</vt:lpstr>
      <vt:lpstr>Oakleaf</vt:lpstr>
      <vt:lpstr>Default Design</vt:lpstr>
      <vt:lpstr>PowerPoint Presentation</vt:lpstr>
      <vt:lpstr>PowerPoint Presentation</vt:lpstr>
    </vt:vector>
  </TitlesOfParts>
  <Company>The Nature Conservancy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eco</dc:creator>
  <cp:lastModifiedBy>Ariadne Reynolds</cp:lastModifiedBy>
  <cp:revision>67</cp:revision>
  <cp:lastPrinted>2015-10-29T18:51:02Z</cp:lastPrinted>
  <dcterms:created xsi:type="dcterms:W3CDTF">2008-03-03T21:27:00Z</dcterms:created>
  <dcterms:modified xsi:type="dcterms:W3CDTF">2015-11-02T21:54:55Z</dcterms:modified>
</cp:coreProperties>
</file>